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ebas Neue" panose="020B0606020202050201" pitchFamily="34" charset="0"/>
      <p:regular r:id="rId11"/>
      <p:bold r:id="rId12"/>
    </p:embeddedFont>
    <p:embeddedFont>
      <p:font typeface="Comfortaa Medium" panose="020B0604020202020204" charset="0"/>
      <p:regular r:id="rId13"/>
      <p:bold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995"/>
    <a:srgbClr val="6D2077"/>
    <a:srgbClr val="E1F3FC"/>
    <a:srgbClr val="ECF8FE"/>
    <a:srgbClr val="F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zEQ828Lkxac"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youtube.com/watch?v=vORB18tPwww" TargetMode="External"/><Relationship Id="rId4" Type="http://schemas.openxmlformats.org/officeDocument/2006/relationships/hyperlink" Target="https://www.youtube.com/watch?v=3bxaP9FJKnk&amp;t=1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urordis.org/rare-disease-policy/european-polic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2d74d20f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2d74d20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b2d74d20f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b2d74d20f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Ask children to discuss this with their classmates. </a:t>
            </a:r>
            <a:endParaRPr/>
          </a:p>
          <a:p>
            <a:pPr marL="0" lvl="0" indent="0" algn="l" rtl="0">
              <a:spcBef>
                <a:spcPts val="0"/>
              </a:spcBef>
              <a:spcAft>
                <a:spcPts val="0"/>
              </a:spcAft>
              <a:buNone/>
            </a:pPr>
            <a:endParaRPr/>
          </a:p>
          <a:p>
            <a:pPr marL="0" lvl="0" indent="0" algn="l" rtl="0">
              <a:spcBef>
                <a:spcPts val="0"/>
              </a:spcBef>
              <a:spcAft>
                <a:spcPts val="0"/>
              </a:spcAft>
              <a:buNone/>
            </a:pPr>
            <a:r>
              <a:rPr lang="en-GB"/>
              <a:t>Invite the children to share their answers.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b2d74d20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2d74d20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slide shows a selection of some ‘rare’ things. Four leaf clovers are believed to be lucky, as the fourth leaf is a result of a genetic mutation in the plant. People with naturally ginger hair only make up 2% of the world’s population making it a rare hair colour. The chances of a white peacock being born is 1 in 30,000, making it a rare species of the bird.</a:t>
            </a:r>
            <a:endParaRPr/>
          </a:p>
          <a:p>
            <a:pPr marL="0" lvl="0" indent="0" algn="l" rtl="0">
              <a:spcBef>
                <a:spcPts val="0"/>
              </a:spcBef>
              <a:spcAft>
                <a:spcPts val="0"/>
              </a:spcAft>
              <a:buNone/>
            </a:pPr>
            <a:endParaRPr/>
          </a:p>
          <a:p>
            <a:pPr marL="0" lvl="0" indent="0" algn="l" rtl="0">
              <a:spcBef>
                <a:spcPts val="0"/>
              </a:spcBef>
              <a:spcAft>
                <a:spcPts val="0"/>
              </a:spcAft>
              <a:buNone/>
            </a:pPr>
            <a:r>
              <a:rPr lang="en-GB"/>
              <a:t>Ask the children to discuss with the person sitting next to them why these images represent ‘rare’.</a:t>
            </a:r>
            <a:endParaRPr/>
          </a:p>
          <a:p>
            <a:pPr marL="0" lvl="0" indent="0" algn="l" rtl="0">
              <a:spcBef>
                <a:spcPts val="0"/>
              </a:spcBef>
              <a:spcAft>
                <a:spcPts val="0"/>
              </a:spcAft>
              <a:buNone/>
            </a:pPr>
            <a:endParaRPr/>
          </a:p>
          <a:p>
            <a:pPr marL="0" lvl="0" indent="0" algn="l" rtl="0">
              <a:spcBef>
                <a:spcPts val="0"/>
              </a:spcBef>
              <a:spcAft>
                <a:spcPts val="0"/>
              </a:spcAft>
              <a:buNone/>
            </a:pPr>
            <a:r>
              <a:rPr lang="en-GB"/>
              <a:t>Ask the children to share their answers.</a:t>
            </a:r>
            <a:endParaRPr/>
          </a:p>
          <a:p>
            <a:pPr marL="0" lvl="0" indent="0" algn="l" rtl="0">
              <a:spcBef>
                <a:spcPts val="0"/>
              </a:spcBef>
              <a:spcAft>
                <a:spcPts val="0"/>
              </a:spcAft>
              <a:buNone/>
            </a:pPr>
            <a:endParaRPr/>
          </a:p>
          <a:p>
            <a:pPr marL="0" lvl="0" indent="0" algn="l" rtl="0">
              <a:spcBef>
                <a:spcPts val="0"/>
              </a:spcBef>
              <a:spcAft>
                <a:spcPts val="0"/>
              </a:spcAft>
              <a:buNone/>
            </a:pPr>
            <a:r>
              <a:rPr lang="en-GB"/>
              <a:t>Explain that like the things in these images, rare diseases are uncommon and hard to find.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2d74d20f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b2d74d20f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Ask the children if they can guess which country is the third largest by population (answer is USA).</a:t>
            </a:r>
            <a:endParaRPr/>
          </a:p>
          <a:p>
            <a:pPr marL="0" lvl="0" indent="0" algn="l" rtl="0">
              <a:spcBef>
                <a:spcPts val="0"/>
              </a:spcBef>
              <a:spcAft>
                <a:spcPts val="0"/>
              </a:spcAft>
              <a:buNone/>
            </a:pPr>
            <a:endParaRPr/>
          </a:p>
          <a:p>
            <a:pPr marL="0" lvl="0" indent="0" algn="l" rtl="0">
              <a:spcBef>
                <a:spcPts val="0"/>
              </a:spcBef>
              <a:spcAft>
                <a:spcPts val="0"/>
              </a:spcAft>
              <a:buNone/>
            </a:pPr>
            <a:r>
              <a:rPr lang="en-GB"/>
              <a:t>Explain to the class that although rare means something uncommon, many people are affected by a diverse range of rare diseases around the world. Rare diseases are often genetic, some are life-threatening and some are chronic and can be difficult to live with.</a:t>
            </a:r>
            <a:endParaRPr/>
          </a:p>
          <a:p>
            <a:pPr marL="0" lvl="0" indent="0" algn="l" rtl="0">
              <a:spcBef>
                <a:spcPts val="0"/>
              </a:spcBef>
              <a:spcAft>
                <a:spcPts val="0"/>
              </a:spcAft>
              <a:buNone/>
            </a:pPr>
            <a:endParaRPr/>
          </a:p>
          <a:p>
            <a:pPr marL="0" lvl="0" indent="0" algn="l" rtl="0">
              <a:spcBef>
                <a:spcPts val="0"/>
              </a:spcBef>
              <a:spcAft>
                <a:spcPts val="0"/>
              </a:spcAft>
              <a:buNone/>
            </a:pPr>
            <a:r>
              <a:rPr lang="en-GB"/>
              <a:t>Play introduction to Rare Disease Day video.</a:t>
            </a:r>
            <a:endParaRPr/>
          </a:p>
          <a:p>
            <a:pPr marL="0" lvl="0" indent="0" algn="l" rtl="0">
              <a:spcBef>
                <a:spcPts val="0"/>
              </a:spcBef>
              <a:spcAft>
                <a:spcPts val="0"/>
              </a:spcAft>
              <a:buNone/>
            </a:pPr>
            <a:endParaRPr/>
          </a:p>
          <a:p>
            <a:pPr marL="0" lvl="0" indent="0" algn="l" rtl="0">
              <a:spcBef>
                <a:spcPts val="0"/>
              </a:spcBef>
              <a:spcAft>
                <a:spcPts val="0"/>
              </a:spcAft>
              <a:buNone/>
            </a:pPr>
            <a:r>
              <a:rPr lang="en-GB"/>
              <a:t>Option 1:  </a:t>
            </a:r>
            <a:r>
              <a:rPr lang="en-GB" u="sng">
                <a:solidFill>
                  <a:srgbClr val="0097A7"/>
                </a:solidFill>
                <a:hlinkClick r:id="rId3">
                  <a:extLst>
                    <a:ext uri="{A12FA001-AC4F-418D-AE19-62706E023703}">
                      <ahyp:hlinkClr xmlns:ahyp="http://schemas.microsoft.com/office/drawing/2018/hyperlinkcolor" val="tx"/>
                    </a:ext>
                  </a:extLst>
                </a:hlinkClick>
              </a:rPr>
              <a:t>https://www.youtube.com/watch?v=zEQ828Lkxac</a:t>
            </a:r>
            <a:endParaRPr>
              <a:solidFill>
                <a:srgbClr val="595959"/>
              </a:solidFill>
            </a:endParaRPr>
          </a:p>
          <a:p>
            <a:pPr marL="0" lvl="0" indent="0" algn="l" rtl="0">
              <a:spcBef>
                <a:spcPts val="0"/>
              </a:spcBef>
              <a:spcAft>
                <a:spcPts val="0"/>
              </a:spcAft>
              <a:buNone/>
            </a:pPr>
            <a:endParaRPr>
              <a:solidFill>
                <a:srgbClr val="595959"/>
              </a:solidFill>
            </a:endParaRPr>
          </a:p>
          <a:p>
            <a:pPr marL="0" lvl="0" indent="0" algn="l" rtl="0">
              <a:spcBef>
                <a:spcPts val="0"/>
              </a:spcBef>
              <a:spcAft>
                <a:spcPts val="0"/>
              </a:spcAft>
              <a:buNone/>
            </a:pPr>
            <a:r>
              <a:rPr lang="en-GB">
                <a:solidFill>
                  <a:schemeClr val="dk1"/>
                </a:solidFill>
              </a:rPr>
              <a:t>Option 2:</a:t>
            </a:r>
            <a:r>
              <a:rPr lang="en-GB">
                <a:solidFill>
                  <a:srgbClr val="595959"/>
                </a:solidFill>
              </a:rPr>
              <a:t> </a:t>
            </a:r>
            <a:r>
              <a:rPr lang="en-GB" sz="1050" u="sng">
                <a:solidFill>
                  <a:srgbClr val="0B57D0"/>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https://www.youtube.com/watch?v=3bxaP9FJKnk&amp;t=1s</a:t>
            </a:r>
            <a:r>
              <a:rPr lang="en-GB">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Option 3: </a:t>
            </a:r>
            <a:r>
              <a:rPr lang="en-GB" sz="1050" u="sng">
                <a:solidFill>
                  <a:srgbClr val="0B57D0"/>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https://www.youtube.com/watch?v=vORB18tPwww</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2d74d20f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2d74d20f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Choose 17 pupils to stand facing the front of the class, and ask one of the pupils to sit down. </a:t>
            </a:r>
            <a:endParaRPr/>
          </a:p>
          <a:p>
            <a:pPr marL="0" lvl="0" indent="0" algn="l" rtl="0">
              <a:spcBef>
                <a:spcPts val="0"/>
              </a:spcBef>
              <a:spcAft>
                <a:spcPts val="0"/>
              </a:spcAft>
              <a:buNone/>
            </a:pPr>
            <a:endParaRPr/>
          </a:p>
          <a:p>
            <a:pPr marL="0" lvl="0" indent="0" algn="l" rtl="0">
              <a:spcBef>
                <a:spcPts val="0"/>
              </a:spcBef>
              <a:spcAft>
                <a:spcPts val="0"/>
              </a:spcAft>
              <a:buNone/>
            </a:pPr>
            <a:r>
              <a:rPr lang="en-GB"/>
              <a:t>Explain that the pupil who has been asked to sit down represents someone who has been affected by a rare condition. Tell the children that the pupil who is sitting down may have to wait on average 4 years for a diagnosis of their condition, which means it might be difficult for doctors to know how to help them.</a:t>
            </a:r>
            <a:endParaRPr/>
          </a:p>
          <a:p>
            <a:pPr marL="0" lvl="0" indent="0" algn="l" rtl="0">
              <a:spcBef>
                <a:spcPts val="0"/>
              </a:spcBef>
              <a:spcAft>
                <a:spcPts val="0"/>
              </a:spcAft>
              <a:buNone/>
            </a:pPr>
            <a:endParaRPr/>
          </a:p>
          <a:p>
            <a:pPr marL="0" lvl="0" indent="0" algn="l" rtl="0">
              <a:spcBef>
                <a:spcPts val="0"/>
              </a:spcBef>
              <a:spcAft>
                <a:spcPts val="0"/>
              </a:spcAft>
              <a:buNone/>
            </a:pPr>
            <a:r>
              <a:rPr lang="en-GB"/>
              <a:t>Ask the child who is sitting down to explain how this makes them feel, they may say alone, scared, or isolated. </a:t>
            </a:r>
            <a:endParaRPr/>
          </a:p>
          <a:p>
            <a:pPr marL="0" lvl="0" indent="0" algn="l" rtl="0">
              <a:spcBef>
                <a:spcPts val="0"/>
              </a:spcBef>
              <a:spcAft>
                <a:spcPts val="0"/>
              </a:spcAft>
              <a:buNone/>
            </a:pPr>
            <a:endParaRPr/>
          </a:p>
          <a:p>
            <a:pPr marL="0" lvl="0" indent="0" algn="l" rtl="0">
              <a:spcBef>
                <a:spcPts val="0"/>
              </a:spcBef>
              <a:spcAft>
                <a:spcPts val="0"/>
              </a:spcAft>
              <a:buNone/>
            </a:pPr>
            <a:r>
              <a:rPr lang="en-GB"/>
              <a:t>Reference: </a:t>
            </a:r>
            <a:r>
              <a:rPr lang="en-GB" sz="1000" u="sng">
                <a:solidFill>
                  <a:srgbClr val="1967D2"/>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https://www.eurordis.org/rare-disease-policy/european-policy/</a:t>
            </a:r>
            <a:r>
              <a:rPr lang="en-GB"/>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b2d74d20f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b2d74d20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Ask the children to imagine how they might feel if they had a rare disease and a doctor didn’t know how to help them </a:t>
            </a:r>
            <a:r>
              <a:rPr lang="en-GB" b="1" i="1">
                <a:solidFill>
                  <a:schemeClr val="dk1"/>
                </a:solidFill>
              </a:rPr>
              <a:t>or</a:t>
            </a:r>
            <a:r>
              <a:rPr lang="en-GB">
                <a:solidFill>
                  <a:schemeClr val="dk1"/>
                </a:solidFill>
              </a:rPr>
              <a:t> you can invite children to share stories of their own experiences of how they are affected by rare diseases.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Gather children’s answers in the thought bubble template provided in the slide. You may wish to print this off and make it larger.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Link this part of the lesson to the themes of empathy and inclusion, emphasise that although someone may look different or have different experiences to ourselves it’s important that we listen to them and include them because we are all unique in our own ways.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b2d74d20f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b2d74d20f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srcRect/>
          <a:stretch/>
        </p:blipFill>
        <p:spPr>
          <a:xfrm>
            <a:off x="2379" y="1339"/>
            <a:ext cx="9139239" cy="5140822"/>
          </a:xfrm>
          <a:prstGeom prst="rect">
            <a:avLst/>
          </a:prstGeom>
          <a:noFill/>
          <a:ln>
            <a:noFill/>
          </a:ln>
        </p:spPr>
      </p:pic>
      <p:sp>
        <p:nvSpPr>
          <p:cNvPr id="55" name="Google Shape;55;p13"/>
          <p:cNvSpPr txBox="1">
            <a:spLocks noGrp="1"/>
          </p:cNvSpPr>
          <p:nvPr>
            <p:ph type="ctrTitle"/>
          </p:nvPr>
        </p:nvSpPr>
        <p:spPr>
          <a:xfrm>
            <a:off x="311699" y="1915925"/>
            <a:ext cx="8520600" cy="2052600"/>
          </a:xfrm>
          <a:prstGeom prst="rect">
            <a:avLst/>
          </a:prstGeom>
        </p:spPr>
        <p:txBody>
          <a:bodyPr spcFirstLastPara="1" wrap="square" lIns="91425" tIns="91425" rIns="91425" bIns="91425" anchor="b" anchorCtr="0">
            <a:noAutofit/>
          </a:bodyPr>
          <a:lstStyle/>
          <a:p>
            <a:pPr marL="0" marR="0" algn="ctr">
              <a:spcBef>
                <a:spcPts val="1200"/>
              </a:spcBef>
              <a:spcAft>
                <a:spcPts val="1200"/>
              </a:spcAft>
            </a:pPr>
            <a:r>
              <a:rPr lang="en-US" sz="7000" dirty="0">
                <a:solidFill>
                  <a:srgbClr val="002060"/>
                </a:solidFill>
                <a:effectLst/>
                <a:latin typeface="Bebas Neue" panose="020B0606020202050201" pitchFamily="34" charset="0"/>
                <a:ea typeface="Calibri" panose="020F0502020204030204" pitchFamily="34" charset="0"/>
                <a:cs typeface="Times New Roman" panose="02020603050405020304" pitchFamily="18" charset="0"/>
              </a:rPr>
              <a:t>Rare Disease Day: lesson slides (ages 8-12)</a:t>
            </a:r>
            <a:endParaRPr lang="en-GB" sz="7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srcRect/>
          <a:stretch/>
        </p:blipFill>
        <p:spPr>
          <a:xfrm>
            <a:off x="2379" y="1339"/>
            <a:ext cx="9139239" cy="5140822"/>
          </a:xfrm>
          <a:prstGeom prst="rect">
            <a:avLst/>
          </a:prstGeom>
          <a:noFill/>
          <a:ln>
            <a:noFill/>
          </a:ln>
        </p:spPr>
      </p:pic>
      <p:sp>
        <p:nvSpPr>
          <p:cNvPr id="61" name="Google Shape;61;p14"/>
          <p:cNvSpPr txBox="1">
            <a:spLocks noGrp="1"/>
          </p:cNvSpPr>
          <p:nvPr>
            <p:ph type="title"/>
          </p:nvPr>
        </p:nvSpPr>
        <p:spPr>
          <a:xfrm>
            <a:off x="2374349" y="696123"/>
            <a:ext cx="4492499" cy="6902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b="1" dirty="0">
                <a:solidFill>
                  <a:srgbClr val="002060"/>
                </a:solidFill>
                <a:latin typeface="Bebas Neue" panose="020B0606020202050201" pitchFamily="34" charset="0"/>
                <a:ea typeface="Comfortaa"/>
                <a:cs typeface="Comfortaa"/>
                <a:sym typeface="Comfortaa"/>
              </a:rPr>
              <a:t>Lesson Aims</a:t>
            </a:r>
            <a:endParaRPr sz="4000" b="1" dirty="0">
              <a:solidFill>
                <a:srgbClr val="002060"/>
              </a:solidFill>
              <a:latin typeface="Bebas Neue" panose="020B0606020202050201" pitchFamily="34" charset="0"/>
              <a:ea typeface="Comfortaa"/>
              <a:cs typeface="Comfortaa"/>
              <a:sym typeface="Comfortaa"/>
            </a:endParaRPr>
          </a:p>
        </p:txBody>
      </p:sp>
      <p:sp>
        <p:nvSpPr>
          <p:cNvPr id="62" name="Google Shape;62;p14"/>
          <p:cNvSpPr txBox="1">
            <a:spLocks noGrp="1"/>
          </p:cNvSpPr>
          <p:nvPr>
            <p:ph type="body" idx="1"/>
          </p:nvPr>
        </p:nvSpPr>
        <p:spPr>
          <a:xfrm>
            <a:off x="835150" y="1755975"/>
            <a:ext cx="7356000" cy="3180000"/>
          </a:xfrm>
          <a:prstGeom prst="rect">
            <a:avLst/>
          </a:prstGeom>
        </p:spPr>
        <p:txBody>
          <a:bodyPr spcFirstLastPara="1" wrap="square" lIns="91425" tIns="91425" rIns="91425" bIns="91425" anchor="t" anchorCtr="0">
            <a:normAutofit/>
          </a:bodyPr>
          <a:lstStyle/>
          <a:p>
            <a:pPr marL="457200" lvl="0" indent="-381000" algn="l" rtl="0">
              <a:lnSpc>
                <a:spcPct val="130000"/>
              </a:lnSpc>
              <a:spcBef>
                <a:spcPts val="1000"/>
              </a:spcBef>
              <a:spcAft>
                <a:spcPts val="1200"/>
              </a:spcAft>
              <a:buClr>
                <a:srgbClr val="000000"/>
              </a:buClr>
              <a:buSzPts val="2400"/>
              <a:buFont typeface="Comfortaa Medium"/>
              <a:buAutoNum type="arabicPeriod"/>
            </a:pPr>
            <a:r>
              <a:rPr lang="en-GB" sz="2400" b="1" dirty="0">
                <a:solidFill>
                  <a:schemeClr val="tx1"/>
                </a:solidFill>
                <a:latin typeface="Calibri" panose="020F0502020204030204" pitchFamily="34" charset="0"/>
                <a:ea typeface="Comfortaa Medium"/>
                <a:cs typeface="Calibri" panose="020F0502020204030204" pitchFamily="34" charset="0"/>
                <a:sym typeface="Comfortaa Medium"/>
              </a:rPr>
              <a:t>To be introduced to Rare Disease Day and why it exists.</a:t>
            </a:r>
            <a:endParaRPr sz="2400" b="1" dirty="0">
              <a:solidFill>
                <a:schemeClr val="tx1"/>
              </a:solidFill>
              <a:latin typeface="Calibri" panose="020F0502020204030204" pitchFamily="34" charset="0"/>
              <a:ea typeface="Comfortaa Medium"/>
              <a:cs typeface="Calibri" panose="020F0502020204030204" pitchFamily="34" charset="0"/>
              <a:sym typeface="Comfortaa Medium"/>
            </a:endParaRPr>
          </a:p>
          <a:p>
            <a:pPr marL="457200" lvl="0" indent="-381000" algn="l" rtl="0">
              <a:lnSpc>
                <a:spcPct val="130000"/>
              </a:lnSpc>
              <a:spcBef>
                <a:spcPts val="0"/>
              </a:spcBef>
              <a:spcAft>
                <a:spcPts val="1200"/>
              </a:spcAft>
              <a:buClr>
                <a:srgbClr val="000000"/>
              </a:buClr>
              <a:buSzPts val="2400"/>
              <a:buFont typeface="Comfortaa Medium"/>
              <a:buAutoNum type="arabicPeriod"/>
            </a:pPr>
            <a:r>
              <a:rPr lang="en-GB" sz="2400" b="1" dirty="0">
                <a:solidFill>
                  <a:schemeClr val="tx1"/>
                </a:solidFill>
                <a:latin typeface="Calibri" panose="020F0502020204030204" pitchFamily="34" charset="0"/>
                <a:ea typeface="Comfortaa Medium"/>
                <a:cs typeface="Calibri" panose="020F0502020204030204" pitchFamily="34" charset="0"/>
                <a:sym typeface="Comfortaa Medium"/>
              </a:rPr>
              <a:t>To explore what it is like to live with a rare disease. </a:t>
            </a:r>
            <a:endParaRPr sz="2400" b="1" dirty="0">
              <a:solidFill>
                <a:schemeClr val="tx1"/>
              </a:solidFill>
              <a:latin typeface="Calibri" panose="020F0502020204030204" pitchFamily="34" charset="0"/>
              <a:ea typeface="Comfortaa Medium"/>
              <a:cs typeface="Calibri" panose="020F0502020204030204" pitchFamily="34" charset="0"/>
              <a:sym typeface="Comfortaa Medium"/>
            </a:endParaRPr>
          </a:p>
          <a:p>
            <a:pPr marL="457200" lvl="0" indent="-381000" algn="l" rtl="0">
              <a:lnSpc>
                <a:spcPct val="130000"/>
              </a:lnSpc>
              <a:spcBef>
                <a:spcPts val="0"/>
              </a:spcBef>
              <a:spcAft>
                <a:spcPts val="1200"/>
              </a:spcAft>
              <a:buClr>
                <a:srgbClr val="000000"/>
              </a:buClr>
              <a:buSzPts val="2400"/>
              <a:buFont typeface="Comfortaa Medium"/>
              <a:buAutoNum type="arabicPeriod"/>
            </a:pPr>
            <a:r>
              <a:rPr lang="en-GB" sz="2400" b="1" dirty="0">
                <a:solidFill>
                  <a:schemeClr val="tx1"/>
                </a:solidFill>
                <a:latin typeface="Calibri" panose="020F0502020204030204" pitchFamily="34" charset="0"/>
                <a:ea typeface="Comfortaa Medium"/>
                <a:cs typeface="Calibri" panose="020F0502020204030204" pitchFamily="34" charset="0"/>
                <a:sym typeface="Comfortaa Medium"/>
              </a:rPr>
              <a:t>To discuss the importance of empathy and inclusion.</a:t>
            </a:r>
            <a:endParaRPr sz="3100" b="1" dirty="0">
              <a:solidFill>
                <a:schemeClr val="tx1"/>
              </a:solidFill>
              <a:latin typeface="Calibri" panose="020F0502020204030204" pitchFamily="34" charset="0"/>
              <a:ea typeface="Comfortaa Medium"/>
              <a:cs typeface="Calibri" panose="020F0502020204030204" pitchFamily="34" charset="0"/>
              <a:sym typeface="Comfortaa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srcRect/>
          <a:stretch/>
        </p:blipFill>
        <p:spPr>
          <a:xfrm>
            <a:off x="2379" y="1339"/>
            <a:ext cx="9139239" cy="5140822"/>
          </a:xfrm>
          <a:prstGeom prst="rect">
            <a:avLst/>
          </a:prstGeom>
          <a:noFill/>
          <a:ln>
            <a:noFill/>
          </a:ln>
        </p:spPr>
      </p:pic>
      <p:sp>
        <p:nvSpPr>
          <p:cNvPr id="68" name="Google Shape;68;p15"/>
          <p:cNvSpPr txBox="1">
            <a:spLocks noGrp="1"/>
          </p:cNvSpPr>
          <p:nvPr>
            <p:ph type="body" idx="1"/>
          </p:nvPr>
        </p:nvSpPr>
        <p:spPr>
          <a:xfrm>
            <a:off x="399350" y="345900"/>
            <a:ext cx="3824400" cy="44517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GB" sz="2900" b="1" dirty="0">
                <a:solidFill>
                  <a:schemeClr val="dk1"/>
                </a:solidFill>
                <a:latin typeface="Calibri" panose="020F0502020204030204" pitchFamily="34" charset="0"/>
                <a:ea typeface="Comfortaa"/>
                <a:cs typeface="Calibri" panose="020F0502020204030204" pitchFamily="34" charset="0"/>
                <a:sym typeface="Comfortaa"/>
              </a:rPr>
              <a:t>What does </a:t>
            </a:r>
            <a:r>
              <a:rPr lang="en-GB" sz="2900" b="1" dirty="0">
                <a:solidFill>
                  <a:srgbClr val="6D2077"/>
                </a:solidFill>
                <a:latin typeface="Calibri" panose="020F0502020204030204" pitchFamily="34" charset="0"/>
                <a:ea typeface="Comfortaa"/>
                <a:cs typeface="Calibri" panose="020F0502020204030204" pitchFamily="34" charset="0"/>
                <a:sym typeface="Comfortaa"/>
              </a:rPr>
              <a:t>rare</a:t>
            </a:r>
            <a:r>
              <a:rPr lang="en-GB" sz="2900" b="1" dirty="0">
                <a:solidFill>
                  <a:srgbClr val="9900FF"/>
                </a:solidFill>
                <a:latin typeface="Calibri" panose="020F0502020204030204" pitchFamily="34" charset="0"/>
                <a:ea typeface="Comfortaa"/>
                <a:cs typeface="Calibri" panose="020F0502020204030204" pitchFamily="34" charset="0"/>
                <a:sym typeface="Comfortaa"/>
              </a:rPr>
              <a:t> </a:t>
            </a:r>
            <a:r>
              <a:rPr lang="en-GB" sz="2900" b="1" dirty="0">
                <a:solidFill>
                  <a:schemeClr val="dk1"/>
                </a:solidFill>
                <a:latin typeface="Calibri" panose="020F0502020204030204" pitchFamily="34" charset="0"/>
                <a:ea typeface="Comfortaa"/>
                <a:cs typeface="Calibri" panose="020F0502020204030204" pitchFamily="34" charset="0"/>
                <a:sym typeface="Comfortaa"/>
              </a:rPr>
              <a:t>mean to you?</a:t>
            </a:r>
            <a:endParaRPr sz="2900" b="1" dirty="0">
              <a:solidFill>
                <a:schemeClr val="dk1"/>
              </a:solidFill>
              <a:latin typeface="Calibri" panose="020F0502020204030204" pitchFamily="34" charset="0"/>
              <a:ea typeface="Comfortaa"/>
              <a:cs typeface="Calibri" panose="020F0502020204030204" pitchFamily="34" charset="0"/>
              <a:sym typeface="Comfortaa"/>
            </a:endParaRPr>
          </a:p>
        </p:txBody>
      </p:sp>
      <p:pic>
        <p:nvPicPr>
          <p:cNvPr id="69" name="Google Shape;69;p15"/>
          <p:cNvPicPr preferRelativeResize="0"/>
          <p:nvPr/>
        </p:nvPicPr>
        <p:blipFill>
          <a:blip r:embed="rId4">
            <a:alphaModFix/>
          </a:blip>
          <a:stretch>
            <a:fillRect/>
          </a:stretch>
        </p:blipFill>
        <p:spPr>
          <a:xfrm>
            <a:off x="4223750" y="-4549"/>
            <a:ext cx="497404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a:blip r:embed="rId3"/>
          <a:srcRect/>
          <a:stretch/>
        </p:blipFill>
        <p:spPr>
          <a:xfrm>
            <a:off x="2379" y="7238"/>
            <a:ext cx="9139239" cy="5140822"/>
          </a:xfrm>
          <a:prstGeom prst="rect">
            <a:avLst/>
          </a:prstGeom>
          <a:noFill/>
          <a:ln>
            <a:noFill/>
          </a:ln>
        </p:spPr>
      </p:pic>
      <p:sp>
        <p:nvSpPr>
          <p:cNvPr id="75" name="Google Shape;75;p16"/>
          <p:cNvSpPr txBox="1">
            <a:spLocks noGrp="1"/>
          </p:cNvSpPr>
          <p:nvPr>
            <p:ph type="title"/>
          </p:nvPr>
        </p:nvSpPr>
        <p:spPr>
          <a:xfrm>
            <a:off x="2315400" y="679251"/>
            <a:ext cx="4718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4000" b="1" dirty="0">
                <a:solidFill>
                  <a:srgbClr val="002060"/>
                </a:solidFill>
                <a:latin typeface="Bebas Neue" panose="020B0606020202050201" pitchFamily="34" charset="0"/>
                <a:sym typeface="Comfortaa"/>
              </a:rPr>
              <a:t>Spot the Rare</a:t>
            </a:r>
            <a:endParaRPr sz="4000" b="1" dirty="0">
              <a:solidFill>
                <a:srgbClr val="002060"/>
              </a:solidFill>
              <a:latin typeface="Bebas Neue" panose="020B0606020202050201" pitchFamily="34" charset="0"/>
              <a:sym typeface="Comfortaa"/>
            </a:endParaRPr>
          </a:p>
        </p:txBody>
      </p:sp>
      <p:pic>
        <p:nvPicPr>
          <p:cNvPr id="76" name="Google Shape;76;p16"/>
          <p:cNvPicPr preferRelativeResize="0"/>
          <p:nvPr/>
        </p:nvPicPr>
        <p:blipFill>
          <a:blip r:embed="rId4">
            <a:alphaModFix/>
          </a:blip>
          <a:stretch>
            <a:fillRect/>
          </a:stretch>
        </p:blipFill>
        <p:spPr>
          <a:xfrm>
            <a:off x="5335700" y="1452300"/>
            <a:ext cx="3396800" cy="2263125"/>
          </a:xfrm>
          <a:prstGeom prst="rect">
            <a:avLst/>
          </a:prstGeom>
          <a:noFill/>
          <a:ln>
            <a:noFill/>
          </a:ln>
        </p:spPr>
      </p:pic>
      <p:pic>
        <p:nvPicPr>
          <p:cNvPr id="77" name="Google Shape;77;p16"/>
          <p:cNvPicPr preferRelativeResize="0"/>
          <p:nvPr/>
        </p:nvPicPr>
        <p:blipFill>
          <a:blip r:embed="rId5">
            <a:alphaModFix/>
          </a:blip>
          <a:stretch>
            <a:fillRect/>
          </a:stretch>
        </p:blipFill>
        <p:spPr>
          <a:xfrm>
            <a:off x="254150" y="1682200"/>
            <a:ext cx="2945799" cy="2209349"/>
          </a:xfrm>
          <a:prstGeom prst="rect">
            <a:avLst/>
          </a:prstGeom>
          <a:noFill/>
          <a:ln>
            <a:noFill/>
          </a:ln>
        </p:spPr>
      </p:pic>
      <p:pic>
        <p:nvPicPr>
          <p:cNvPr id="78" name="Google Shape;78;p16"/>
          <p:cNvPicPr preferRelativeResize="0"/>
          <p:nvPr/>
        </p:nvPicPr>
        <p:blipFill>
          <a:blip r:embed="rId6">
            <a:alphaModFix/>
          </a:blip>
          <a:stretch>
            <a:fillRect/>
          </a:stretch>
        </p:blipFill>
        <p:spPr>
          <a:xfrm>
            <a:off x="3396275" y="2147313"/>
            <a:ext cx="1743075" cy="261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7"/>
          <p:cNvPicPr preferRelativeResize="0"/>
          <p:nvPr/>
        </p:nvPicPr>
        <p:blipFill>
          <a:blip r:embed="rId3"/>
          <a:src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srcRect/>
          <a:stretch/>
        </p:blipFill>
        <p:spPr>
          <a:xfrm>
            <a:off x="2379" y="1339"/>
            <a:ext cx="9139239" cy="5140822"/>
          </a:xfrm>
          <a:prstGeom prst="rect">
            <a:avLst/>
          </a:prstGeom>
          <a:noFill/>
          <a:ln>
            <a:noFill/>
          </a:ln>
        </p:spPr>
      </p:pic>
      <p:sp>
        <p:nvSpPr>
          <p:cNvPr id="91" name="Google Shape;91;p18"/>
          <p:cNvSpPr txBox="1">
            <a:spLocks noGrp="1"/>
          </p:cNvSpPr>
          <p:nvPr>
            <p:ph type="title"/>
          </p:nvPr>
        </p:nvSpPr>
        <p:spPr>
          <a:xfrm>
            <a:off x="2479749" y="634875"/>
            <a:ext cx="4344900" cy="572700"/>
          </a:xfrm>
          <a:prstGeom prst="rect">
            <a:avLst/>
          </a:prstGeom>
          <a:noFill/>
          <a:ln>
            <a:noFill/>
          </a:ln>
        </p:spPr>
        <p:txBody>
          <a:bodyPr spcFirstLastPara="1" wrap="square" lIns="91425" tIns="91425" rIns="91425" bIns="91425" anchor="t" anchorCtr="0">
            <a:noAutofit/>
          </a:bodyPr>
          <a:lstStyle/>
          <a:p>
            <a:r>
              <a:rPr lang="en-GB" sz="4000" b="1" dirty="0">
                <a:solidFill>
                  <a:srgbClr val="002060"/>
                </a:solidFill>
                <a:latin typeface="Bebas Neue" panose="020B0606020202050201" pitchFamily="34" charset="0"/>
                <a:sym typeface="Comfortaa Medium"/>
              </a:rPr>
              <a:t>Visualising the Stats</a:t>
            </a:r>
            <a:endParaRPr sz="4000" b="1" dirty="0">
              <a:solidFill>
                <a:srgbClr val="002060"/>
              </a:solidFill>
              <a:latin typeface="Bebas Neue" panose="020B0606020202050201" pitchFamily="34" charset="0"/>
              <a:sym typeface="Comfortaa Medium"/>
            </a:endParaRPr>
          </a:p>
        </p:txBody>
      </p:sp>
      <p:sp>
        <p:nvSpPr>
          <p:cNvPr id="92" name="Google Shape;92;p18"/>
          <p:cNvSpPr txBox="1">
            <a:spLocks noGrp="1"/>
          </p:cNvSpPr>
          <p:nvPr>
            <p:ph type="body" idx="1"/>
          </p:nvPr>
        </p:nvSpPr>
        <p:spPr>
          <a:xfrm>
            <a:off x="472000" y="1758949"/>
            <a:ext cx="8360400" cy="2810075"/>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2000" b="1" dirty="0">
                <a:solidFill>
                  <a:schemeClr val="dk1"/>
                </a:solidFill>
                <a:latin typeface="Calibri" panose="020F0502020204030204" pitchFamily="34" charset="0"/>
                <a:ea typeface="Comfortaa"/>
                <a:cs typeface="Calibri" panose="020F0502020204030204" pitchFamily="34" charset="0"/>
                <a:sym typeface="Comfortaa"/>
              </a:rPr>
              <a:t>Around 1 in 17 people </a:t>
            </a:r>
            <a:r>
              <a:rPr lang="en-GB" sz="2000" dirty="0">
                <a:solidFill>
                  <a:schemeClr val="dk1"/>
                </a:solidFill>
                <a:latin typeface="Calibri" panose="020F0502020204030204" pitchFamily="34" charset="0"/>
                <a:ea typeface="Comfortaa"/>
                <a:cs typeface="Calibri" panose="020F0502020204030204" pitchFamily="34" charset="0"/>
                <a:sym typeface="Comfortaa"/>
              </a:rPr>
              <a:t>will be affected by a rare condition at some point in their lives. The purple smiley face in the image below demonstrates someone who has been affected by a rare condition.</a:t>
            </a:r>
            <a:endParaRPr sz="2000" dirty="0">
              <a:solidFill>
                <a:schemeClr val="dk1"/>
              </a:solidFill>
              <a:latin typeface="Calibri" panose="020F0502020204030204" pitchFamily="34" charset="0"/>
              <a:ea typeface="Comfortaa"/>
              <a:cs typeface="Calibri" panose="020F0502020204030204" pitchFamily="34" charset="0"/>
              <a:sym typeface="Comfortaa"/>
            </a:endParaRPr>
          </a:p>
        </p:txBody>
      </p:sp>
      <p:sp>
        <p:nvSpPr>
          <p:cNvPr id="93" name="Google Shape;93;p18"/>
          <p:cNvSpPr/>
          <p:nvPr/>
        </p:nvSpPr>
        <p:spPr>
          <a:xfrm>
            <a:off x="1658781" y="3359350"/>
            <a:ext cx="608144" cy="574638"/>
          </a:xfrm>
          <a:prstGeom prst="smileyFace">
            <a:avLst>
              <a:gd name="adj" fmla="val 4653"/>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8"/>
          <p:cNvSpPr/>
          <p:nvPr/>
        </p:nvSpPr>
        <p:spPr>
          <a:xfrm>
            <a:off x="6015157"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8"/>
          <p:cNvSpPr/>
          <p:nvPr/>
        </p:nvSpPr>
        <p:spPr>
          <a:xfrm>
            <a:off x="2914788" y="3359350"/>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8"/>
          <p:cNvSpPr/>
          <p:nvPr/>
        </p:nvSpPr>
        <p:spPr>
          <a:xfrm>
            <a:off x="3542792" y="3359350"/>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8"/>
          <p:cNvSpPr/>
          <p:nvPr/>
        </p:nvSpPr>
        <p:spPr>
          <a:xfrm>
            <a:off x="4778940" y="3359350"/>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8"/>
          <p:cNvSpPr/>
          <p:nvPr/>
        </p:nvSpPr>
        <p:spPr>
          <a:xfrm>
            <a:off x="4170779" y="3359350"/>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8"/>
          <p:cNvSpPr/>
          <p:nvPr/>
        </p:nvSpPr>
        <p:spPr>
          <a:xfrm>
            <a:off x="5387084" y="3359350"/>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18"/>
          <p:cNvSpPr/>
          <p:nvPr/>
        </p:nvSpPr>
        <p:spPr>
          <a:xfrm>
            <a:off x="5995228" y="3359350"/>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8"/>
          <p:cNvSpPr/>
          <p:nvPr/>
        </p:nvSpPr>
        <p:spPr>
          <a:xfrm>
            <a:off x="6643231" y="3359350"/>
            <a:ext cx="608144" cy="574638"/>
          </a:xfrm>
          <a:prstGeom prst="smileyFace">
            <a:avLst>
              <a:gd name="adj" fmla="val 4653"/>
            </a:avLst>
          </a:prstGeom>
          <a:solidFill>
            <a:srgbClr val="DF199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B0F0"/>
              </a:solidFill>
            </a:endParaRPr>
          </a:p>
        </p:txBody>
      </p:sp>
      <p:sp>
        <p:nvSpPr>
          <p:cNvPr id="102" name="Google Shape;102;p18"/>
          <p:cNvSpPr/>
          <p:nvPr/>
        </p:nvSpPr>
        <p:spPr>
          <a:xfrm>
            <a:off x="1658781"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8"/>
          <p:cNvSpPr/>
          <p:nvPr/>
        </p:nvSpPr>
        <p:spPr>
          <a:xfrm>
            <a:off x="2286785"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8"/>
          <p:cNvSpPr/>
          <p:nvPr/>
        </p:nvSpPr>
        <p:spPr>
          <a:xfrm>
            <a:off x="5387067"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8"/>
          <p:cNvSpPr/>
          <p:nvPr/>
        </p:nvSpPr>
        <p:spPr>
          <a:xfrm>
            <a:off x="2286785" y="3359350"/>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8"/>
          <p:cNvSpPr/>
          <p:nvPr/>
        </p:nvSpPr>
        <p:spPr>
          <a:xfrm>
            <a:off x="3532863"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8"/>
          <p:cNvSpPr/>
          <p:nvPr/>
        </p:nvSpPr>
        <p:spPr>
          <a:xfrm>
            <a:off x="2914788"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8"/>
          <p:cNvSpPr/>
          <p:nvPr/>
        </p:nvSpPr>
        <p:spPr>
          <a:xfrm>
            <a:off x="4170796"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8"/>
          <p:cNvSpPr/>
          <p:nvPr/>
        </p:nvSpPr>
        <p:spPr>
          <a:xfrm>
            <a:off x="4778923" y="3933988"/>
            <a:ext cx="608144" cy="574638"/>
          </a:xfrm>
          <a:prstGeom prst="smileyFace">
            <a:avLst>
              <a:gd name="adj" fmla="val 465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a:blip r:embed="rId3"/>
          <a:srcRect/>
          <a:stretch/>
        </p:blipFill>
        <p:spPr>
          <a:xfrm>
            <a:off x="2379" y="1339"/>
            <a:ext cx="9139239" cy="5140822"/>
          </a:xfrm>
          <a:prstGeom prst="rect">
            <a:avLst/>
          </a:prstGeom>
          <a:noFill/>
          <a:ln>
            <a:noFill/>
          </a:ln>
        </p:spPr>
      </p:pic>
      <p:sp>
        <p:nvSpPr>
          <p:cNvPr id="115" name="Google Shape;115;p19"/>
          <p:cNvSpPr txBox="1">
            <a:spLocks noGrp="1"/>
          </p:cNvSpPr>
          <p:nvPr>
            <p:ph type="title"/>
          </p:nvPr>
        </p:nvSpPr>
        <p:spPr>
          <a:xfrm>
            <a:off x="2259875" y="614900"/>
            <a:ext cx="425891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4000" b="1" dirty="0">
                <a:solidFill>
                  <a:srgbClr val="002060"/>
                </a:solidFill>
                <a:latin typeface="Bebas Neue" panose="020B0606020202050201" pitchFamily="34" charset="0"/>
                <a:sym typeface="Comfortaa Medium"/>
              </a:rPr>
              <a:t>How would </a:t>
            </a:r>
            <a:r>
              <a:rPr lang="en-GB" sz="4000" b="1" dirty="0">
                <a:solidFill>
                  <a:srgbClr val="DF1995"/>
                </a:solidFill>
                <a:latin typeface="Bebas Neue" panose="020B0606020202050201" pitchFamily="34" charset="0"/>
                <a:sym typeface="Comfortaa Medium"/>
              </a:rPr>
              <a:t>YOU</a:t>
            </a:r>
            <a:r>
              <a:rPr lang="en-GB" sz="4000" b="1" dirty="0">
                <a:solidFill>
                  <a:srgbClr val="002060"/>
                </a:solidFill>
                <a:latin typeface="Bebas Neue" panose="020B0606020202050201" pitchFamily="34" charset="0"/>
                <a:sym typeface="Comfortaa Medium"/>
              </a:rPr>
              <a:t> feel?</a:t>
            </a:r>
            <a:endParaRPr sz="4000" b="1" dirty="0">
              <a:solidFill>
                <a:srgbClr val="002060"/>
              </a:solidFill>
              <a:latin typeface="Bebas Neue" panose="020B0606020202050201" pitchFamily="34" charset="0"/>
              <a:sym typeface="Comfortaa Medium"/>
            </a:endParaRPr>
          </a:p>
        </p:txBody>
      </p:sp>
      <p:sp>
        <p:nvSpPr>
          <p:cNvPr id="116" name="Google Shape;116;p19"/>
          <p:cNvSpPr/>
          <p:nvPr/>
        </p:nvSpPr>
        <p:spPr>
          <a:xfrm>
            <a:off x="2673175" y="1257200"/>
            <a:ext cx="5960844" cy="3402432"/>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highlight>
                <a:schemeClr val="dk1"/>
              </a:highlight>
            </a:endParaRPr>
          </a:p>
        </p:txBody>
      </p:sp>
      <p:sp>
        <p:nvSpPr>
          <p:cNvPr id="117" name="Google Shape;117;p19"/>
          <p:cNvSpPr/>
          <p:nvPr/>
        </p:nvSpPr>
        <p:spPr>
          <a:xfrm>
            <a:off x="2104772" y="3664531"/>
            <a:ext cx="568404" cy="497556"/>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highlight>
                <a:schemeClr val="dk1"/>
              </a:highlight>
            </a:endParaRPr>
          </a:p>
        </p:txBody>
      </p:sp>
      <p:sp>
        <p:nvSpPr>
          <p:cNvPr id="118" name="Google Shape;118;p19"/>
          <p:cNvSpPr/>
          <p:nvPr/>
        </p:nvSpPr>
        <p:spPr>
          <a:xfrm>
            <a:off x="1252122" y="4069906"/>
            <a:ext cx="568404" cy="497556"/>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highlight>
                <a:schemeClr val="dk1"/>
              </a:highlight>
            </a:endParaRPr>
          </a:p>
        </p:txBody>
      </p:sp>
      <p:sp>
        <p:nvSpPr>
          <p:cNvPr id="119" name="Google Shape;119;p19"/>
          <p:cNvSpPr/>
          <p:nvPr/>
        </p:nvSpPr>
        <p:spPr>
          <a:xfrm>
            <a:off x="399472" y="4444556"/>
            <a:ext cx="568404" cy="497556"/>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highlight>
                <a:schemeClr val="dk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5" name="Google Shape;12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6" name="Google Shape;126;p20"/>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On-screen Show (16:9)</PresentationFormat>
  <Paragraphs>43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Bebas Neue</vt:lpstr>
      <vt:lpstr>Arial</vt:lpstr>
      <vt:lpstr>Comfortaa Medium</vt:lpstr>
      <vt:lpstr>Calibri</vt:lpstr>
      <vt:lpstr>Roboto</vt:lpstr>
      <vt:lpstr>Simple Light</vt:lpstr>
      <vt:lpstr>Rare Disease Day: lesson slides (ages 8-12)</vt:lpstr>
      <vt:lpstr>Lesson Aims</vt:lpstr>
      <vt:lpstr>PowerPoint Presentation</vt:lpstr>
      <vt:lpstr>Spot the Rare</vt:lpstr>
      <vt:lpstr>PowerPoint Presentation</vt:lpstr>
      <vt:lpstr>Visualising the Stats</vt:lpstr>
      <vt:lpstr>How would YOU feel?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Rare Disease Day</dc:title>
  <dc:creator>Lise Pernin</dc:creator>
  <cp:lastModifiedBy>Lise Pernin</cp:lastModifiedBy>
  <cp:revision>6</cp:revision>
  <dcterms:modified xsi:type="dcterms:W3CDTF">2024-04-10T09:05:01Z</dcterms:modified>
</cp:coreProperties>
</file>